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venir Next LT Pro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venir Next LT Pro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venir Next LT Pro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venir Next LT Pro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venir Next LT Pro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venir Next LT Pro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venir Next LT Pro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venir Next LT Pro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venir Next LT Pro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7CC"/>
          </a:solidFill>
        </a:fill>
      </a:tcStyle>
    </a:wholeTbl>
    <a:band2H>
      <a:tcTxStyle/>
      <a:tcStyle>
        <a:tcBdr/>
        <a:fill>
          <a:solidFill>
            <a:srgbClr val="EBEC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E0E0"/>
          </a:solidFill>
        </a:fill>
      </a:tcStyle>
    </a:wholeTbl>
    <a:band2H>
      <a:tcTxStyle/>
      <a:tcStyle>
        <a:tcBdr/>
        <a:fill>
          <a:solidFill>
            <a:srgbClr val="EE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6D8D4"/>
          </a:solidFill>
        </a:fill>
      </a:tcStyle>
    </a:wholeTbl>
    <a:band2H>
      <a:tcTxStyle/>
      <a:tcStyle>
        <a:tcBdr/>
        <a:fill>
          <a:solidFill>
            <a:srgbClr val="F3ECE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venir Next LT Pro"/>
      </a:defRPr>
    </a:lvl1pPr>
    <a:lvl2pPr indent="228600" latinLnBrk="0">
      <a:defRPr sz="1200">
        <a:latin typeface="+mj-lt"/>
        <a:ea typeface="+mj-ea"/>
        <a:cs typeface="+mj-cs"/>
        <a:sym typeface="Avenir Next LT Pro"/>
      </a:defRPr>
    </a:lvl2pPr>
    <a:lvl3pPr indent="457200" latinLnBrk="0">
      <a:defRPr sz="1200">
        <a:latin typeface="+mj-lt"/>
        <a:ea typeface="+mj-ea"/>
        <a:cs typeface="+mj-cs"/>
        <a:sym typeface="Avenir Next LT Pro"/>
      </a:defRPr>
    </a:lvl3pPr>
    <a:lvl4pPr indent="685800" latinLnBrk="0">
      <a:defRPr sz="1200">
        <a:latin typeface="+mj-lt"/>
        <a:ea typeface="+mj-ea"/>
        <a:cs typeface="+mj-cs"/>
        <a:sym typeface="Avenir Next LT Pro"/>
      </a:defRPr>
    </a:lvl4pPr>
    <a:lvl5pPr indent="914400" latinLnBrk="0">
      <a:defRPr sz="1200">
        <a:latin typeface="+mj-lt"/>
        <a:ea typeface="+mj-ea"/>
        <a:cs typeface="+mj-cs"/>
        <a:sym typeface="Avenir Next LT Pro"/>
      </a:defRPr>
    </a:lvl5pPr>
    <a:lvl6pPr indent="1143000" latinLnBrk="0">
      <a:defRPr sz="1200">
        <a:latin typeface="+mj-lt"/>
        <a:ea typeface="+mj-ea"/>
        <a:cs typeface="+mj-cs"/>
        <a:sym typeface="Avenir Next LT Pro"/>
      </a:defRPr>
    </a:lvl6pPr>
    <a:lvl7pPr indent="1371600" latinLnBrk="0">
      <a:defRPr sz="1200">
        <a:latin typeface="+mj-lt"/>
        <a:ea typeface="+mj-ea"/>
        <a:cs typeface="+mj-cs"/>
        <a:sym typeface="Avenir Next LT Pro"/>
      </a:defRPr>
    </a:lvl7pPr>
    <a:lvl8pPr indent="1600200" latinLnBrk="0">
      <a:defRPr sz="1200">
        <a:latin typeface="+mj-lt"/>
        <a:ea typeface="+mj-ea"/>
        <a:cs typeface="+mj-cs"/>
        <a:sym typeface="Avenir Next LT Pro"/>
      </a:defRPr>
    </a:lvl8pPr>
    <a:lvl9pPr indent="1828800" latinLnBrk="0">
      <a:defRPr sz="1200">
        <a:latin typeface="+mj-lt"/>
        <a:ea typeface="+mj-ea"/>
        <a:cs typeface="+mj-cs"/>
        <a:sym typeface="Avenir Next LT Pro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2107200" y="1096965"/>
            <a:ext cx="7977600" cy="2085696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16000" y="3945771"/>
            <a:ext cx="5760000" cy="183273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buClrTx/>
              <a:buSzTx/>
              <a:buNone/>
              <a:defRPr sz="2400"/>
            </a:lvl1pPr>
            <a:lvl2pPr indent="457200" algn="ctr">
              <a:lnSpc>
                <a:spcPct val="125000"/>
              </a:lnSpc>
              <a:buClrTx/>
              <a:buFontTx/>
              <a:defRPr sz="2400"/>
            </a:lvl2pPr>
            <a:lvl3pPr marL="0" indent="914400" algn="ctr">
              <a:lnSpc>
                <a:spcPct val="125000"/>
              </a:lnSpc>
              <a:buClrTx/>
              <a:buSzTx/>
              <a:buNone/>
              <a:defRPr sz="2400"/>
            </a:lvl3pPr>
            <a:lvl4pPr indent="1371600" algn="ctr">
              <a:lnSpc>
                <a:spcPct val="125000"/>
              </a:lnSpc>
              <a:buClrTx/>
              <a:buFontTx/>
              <a:defRPr sz="2400"/>
            </a:lvl4pPr>
            <a:lvl5pPr marL="0" indent="1828800" algn="ctr">
              <a:lnSpc>
                <a:spcPct val="125000"/>
              </a:lnSpc>
              <a:buClrTx/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traight Connector 6"/>
          <p:cNvSpPr/>
          <p:nvPr/>
        </p:nvSpPr>
        <p:spPr>
          <a:xfrm>
            <a:off x="5825999" y="3525773"/>
            <a:ext cx="540001" cy="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8" name="Group 7"/>
          <p:cNvGrpSpPr/>
          <p:nvPr/>
        </p:nvGrpSpPr>
        <p:grpSpPr>
          <a:xfrm>
            <a:off x="9787903" y="4226998"/>
            <a:ext cx="1538807" cy="1541912"/>
            <a:chOff x="0" y="0"/>
            <a:chExt cx="1538805" cy="1541910"/>
          </a:xfrm>
        </p:grpSpPr>
        <p:grpSp>
          <p:nvGrpSpPr>
            <p:cNvPr id="16" name="Group 8"/>
            <p:cNvGrpSpPr/>
            <p:nvPr/>
          </p:nvGrpSpPr>
          <p:grpSpPr>
            <a:xfrm>
              <a:off x="87371" y="-1"/>
              <a:ext cx="1451435" cy="1451436"/>
              <a:chOff x="0" y="0"/>
              <a:chExt cx="1451434" cy="1451434"/>
            </a:xfrm>
          </p:grpSpPr>
          <p:sp>
            <p:nvSpPr>
              <p:cNvPr id="14" name="Freeform 68"/>
              <p:cNvSpPr/>
              <p:nvPr/>
            </p:nvSpPr>
            <p:spPr>
              <a:xfrm rot="2700000">
                <a:off x="455042" y="-95027"/>
                <a:ext cx="319089" cy="1419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15077"/>
                      <a:pt x="8382" y="18918"/>
                      <a:pt x="21600" y="216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8382" y="2609"/>
                      <a:pt x="0" y="6451"/>
                      <a:pt x="0" y="108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" name="Freeform 69"/>
              <p:cNvSpPr/>
              <p:nvPr/>
            </p:nvSpPr>
            <p:spPr>
              <a:xfrm rot="2700000">
                <a:off x="681369" y="128919"/>
                <a:ext cx="314326" cy="1419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3418" y="18918"/>
                      <a:pt x="21600" y="15077"/>
                      <a:pt x="21600" y="10800"/>
                    </a:cubicBezTo>
                    <a:cubicBezTo>
                      <a:pt x="21600" y="6451"/>
                      <a:pt x="13418" y="2609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7" name="Line 70"/>
            <p:cNvSpPr/>
            <p:nvPr/>
          </p:nvSpPr>
          <p:spPr>
            <a:xfrm flipV="1">
              <a:off x="0" y="225180"/>
              <a:ext cx="1316731" cy="131673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idx="1"/>
          </p:nvPr>
        </p:nvSpPr>
        <p:spPr>
          <a:xfrm>
            <a:off x="989399" y="1685925"/>
            <a:ext cx="10213201" cy="404019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990000" y="2305799"/>
            <a:ext cx="4636800" cy="2246402"/>
          </a:xfrm>
          <a:prstGeom prst="rect">
            <a:avLst/>
          </a:prstGeom>
        </p:spPr>
        <p:txBody>
          <a:bodyPr anchor="ctr"/>
          <a:lstStyle>
            <a:lvl1pPr algn="ctr"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65249" y="2305799"/>
            <a:ext cx="4636801" cy="224640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buClrTx/>
              <a:buSzTx/>
              <a:buNone/>
              <a:defRPr sz="2400" i="1"/>
            </a:lvl1pPr>
            <a:lvl2pPr indent="457200" algn="ctr">
              <a:lnSpc>
                <a:spcPct val="125000"/>
              </a:lnSpc>
              <a:buClrTx/>
              <a:buFontTx/>
              <a:defRPr sz="2400" i="1"/>
            </a:lvl2pPr>
            <a:lvl3pPr marL="0" indent="914400" algn="ctr">
              <a:lnSpc>
                <a:spcPct val="125000"/>
              </a:lnSpc>
              <a:buClrTx/>
              <a:buSzTx/>
              <a:buNone/>
              <a:defRPr sz="2400" i="1"/>
            </a:lvl3pPr>
            <a:lvl4pPr indent="1371600" algn="ctr">
              <a:lnSpc>
                <a:spcPct val="125000"/>
              </a:lnSpc>
              <a:buClrTx/>
              <a:buFontTx/>
              <a:defRPr sz="2400" i="1"/>
            </a:lvl4pPr>
            <a:lvl5pPr marL="0" indent="1828800" algn="ctr">
              <a:lnSpc>
                <a:spcPct val="125000"/>
              </a:lnSpc>
              <a:buClrTx/>
              <a:buSzTx/>
              <a:buNone/>
              <a:defRPr sz="24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Oval 6"/>
          <p:cNvSpPr/>
          <p:nvPr/>
        </p:nvSpPr>
        <p:spPr>
          <a:xfrm>
            <a:off x="1437136" y="649304"/>
            <a:ext cx="340417" cy="340417"/>
          </a:xfrm>
          <a:prstGeom prst="ellipse">
            <a:avLst/>
          </a:prstGeom>
          <a:gradFill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6" name="Group 7"/>
          <p:cNvGrpSpPr/>
          <p:nvPr/>
        </p:nvGrpSpPr>
        <p:grpSpPr>
          <a:xfrm>
            <a:off x="1079499" y="1088319"/>
            <a:ext cx="924392" cy="933576"/>
            <a:chOff x="0" y="0"/>
            <a:chExt cx="924390" cy="933575"/>
          </a:xfrm>
        </p:grpSpPr>
        <p:grpSp>
          <p:nvGrpSpPr>
            <p:cNvPr id="41" name="Group 8"/>
            <p:cNvGrpSpPr/>
            <p:nvPr/>
          </p:nvGrpSpPr>
          <p:grpSpPr>
            <a:xfrm>
              <a:off x="-1" y="1175"/>
              <a:ext cx="317161" cy="932401"/>
              <a:chOff x="0" y="0"/>
              <a:chExt cx="317159" cy="932399"/>
            </a:xfrm>
          </p:grpSpPr>
          <p:sp>
            <p:nvSpPr>
              <p:cNvPr id="38" name="Freeform 68"/>
              <p:cNvSpPr/>
              <p:nvPr/>
            </p:nvSpPr>
            <p:spPr>
              <a:xfrm rot="10800000">
                <a:off x="157387" y="221773"/>
                <a:ext cx="159773" cy="7106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15077"/>
                      <a:pt x="8382" y="18918"/>
                      <a:pt x="21600" y="216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8382" y="2609"/>
                      <a:pt x="0" y="6451"/>
                      <a:pt x="0" y="108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9" name="Freeform 69"/>
              <p:cNvSpPr/>
              <p:nvPr/>
            </p:nvSpPr>
            <p:spPr>
              <a:xfrm rot="10800000">
                <a:off x="0" y="221773"/>
                <a:ext cx="157388" cy="7106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3418" y="18918"/>
                      <a:pt x="21600" y="15077"/>
                      <a:pt x="21600" y="10800"/>
                    </a:cubicBezTo>
                    <a:cubicBezTo>
                      <a:pt x="21600" y="6451"/>
                      <a:pt x="13418" y="2609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0" name="Line 70"/>
              <p:cNvSpPr/>
              <p:nvPr/>
            </p:nvSpPr>
            <p:spPr>
              <a:xfrm flipH="1">
                <a:off x="158657" y="0"/>
                <a:ext cx="1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5" name="Group 9"/>
            <p:cNvGrpSpPr/>
            <p:nvPr/>
          </p:nvGrpSpPr>
          <p:grpSpPr>
            <a:xfrm>
              <a:off x="153980" y="-1"/>
              <a:ext cx="770411" cy="771835"/>
              <a:chOff x="0" y="0"/>
              <a:chExt cx="770409" cy="771833"/>
            </a:xfrm>
          </p:grpSpPr>
          <p:sp>
            <p:nvSpPr>
              <p:cNvPr id="42" name="Freeform 68"/>
              <p:cNvSpPr/>
              <p:nvPr/>
            </p:nvSpPr>
            <p:spPr>
              <a:xfrm rot="8100000" flipH="1">
                <a:off x="271501" y="108787"/>
                <a:ext cx="159773" cy="7106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15077"/>
                      <a:pt x="8382" y="18918"/>
                      <a:pt x="21600" y="216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8382" y="2609"/>
                      <a:pt x="0" y="6451"/>
                      <a:pt x="0" y="108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Freeform 69"/>
              <p:cNvSpPr/>
              <p:nvPr/>
            </p:nvSpPr>
            <p:spPr>
              <a:xfrm rot="8100000" flipH="1">
                <a:off x="384826" y="-3346"/>
                <a:ext cx="157388" cy="7106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3418" y="18918"/>
                      <a:pt x="21600" y="15077"/>
                      <a:pt x="21600" y="10800"/>
                    </a:cubicBezTo>
                    <a:cubicBezTo>
                      <a:pt x="21600" y="6451"/>
                      <a:pt x="13418" y="2609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" name="Line 70"/>
              <p:cNvSpPr/>
              <p:nvPr/>
            </p:nvSpPr>
            <p:spPr>
              <a:xfrm>
                <a:off x="0" y="0"/>
                <a:ext cx="659306" cy="659306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7" name="Straight Connector 16"/>
          <p:cNvSpPr/>
          <p:nvPr/>
        </p:nvSpPr>
        <p:spPr>
          <a:xfrm>
            <a:off x="6095364" y="3159636"/>
            <a:ext cx="1" cy="5400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89399" y="1685925"/>
            <a:ext cx="4928401" cy="409257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89399" y="1736731"/>
            <a:ext cx="4928400" cy="66191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1600" cap="all" spc="300"/>
            </a:lvl1pPr>
            <a:lvl2pPr indent="457200">
              <a:buClrTx/>
              <a:buFontTx/>
              <a:defRPr sz="1600" cap="all" spc="300"/>
            </a:lvl2pPr>
            <a:lvl3pPr marL="0" indent="914400">
              <a:buClrTx/>
              <a:buSzTx/>
              <a:buNone/>
              <a:defRPr sz="1600" cap="all" spc="300"/>
            </a:lvl3pPr>
            <a:lvl4pPr indent="1371600">
              <a:buClrTx/>
              <a:buFontTx/>
              <a:defRPr sz="1600" cap="all" spc="300"/>
            </a:lvl4pPr>
            <a:lvl5pPr marL="0" indent="1828800">
              <a:buClrTx/>
              <a:buSzTx/>
              <a:buNone/>
              <a:defRPr sz="1600" cap="all" spc="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274200" y="1736731"/>
            <a:ext cx="4928400" cy="662401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1600" cap="all" spc="300"/>
            </a:pPr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990001" y="955674"/>
            <a:ext cx="3531600" cy="138499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44849" y="882650"/>
            <a:ext cx="5760001" cy="4895850"/>
          </a:xfrm>
          <a:prstGeom prst="rect">
            <a:avLst/>
          </a:prstGeom>
        </p:spPr>
        <p:txBody>
          <a:bodyPr/>
          <a:lstStyle>
            <a:lvl1pPr marL="359999" indent="-359999">
              <a:defRPr sz="3200"/>
            </a:lvl1pPr>
            <a:lvl2pPr>
              <a:defRPr sz="3200"/>
            </a:lvl2pPr>
            <a:lvl3pPr marL="1200000" indent="-480000">
              <a:defRPr sz="3200"/>
            </a:lvl3pPr>
            <a:lvl4pPr>
              <a:defRPr sz="3200"/>
            </a:lvl4pPr>
            <a:lvl5pPr marL="2016000" indent="-57600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89401" y="2584759"/>
            <a:ext cx="3531601" cy="319374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pc="0"/>
            </a:pPr>
            <a:endParaRPr/>
          </a:p>
        </p:txBody>
      </p:sp>
      <p:sp>
        <p:nvSpPr>
          <p:cNvPr id="92" name="Straight Connector 9"/>
          <p:cNvSpPr/>
          <p:nvPr/>
        </p:nvSpPr>
        <p:spPr>
          <a:xfrm flipH="1">
            <a:off x="4979987" y="539999"/>
            <a:ext cx="1" cy="5778002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990000" y="955456"/>
            <a:ext cx="3531600" cy="138499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01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537200" y="540001"/>
            <a:ext cx="6115050" cy="52385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90000" y="2584757"/>
            <a:ext cx="3531600" cy="328423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  <a:lvl2pPr indent="457200">
              <a:buClrTx/>
              <a:buFontTx/>
            </a:lvl2pPr>
            <a:lvl3pPr marL="0" indent="914400">
              <a:buClrTx/>
              <a:buSzTx/>
              <a:buNone/>
            </a:lvl3pPr>
            <a:lvl4pPr indent="1371600">
              <a:buClrTx/>
              <a:buFontTx/>
            </a:lvl4pPr>
            <a:lvl5pPr marL="0" indent="1828800">
              <a:buClrTx/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traight Connector 8"/>
          <p:cNvSpPr/>
          <p:nvPr/>
        </p:nvSpPr>
        <p:spPr>
          <a:xfrm flipH="1">
            <a:off x="4979987" y="539999"/>
            <a:ext cx="1" cy="5778002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89399" y="395289"/>
            <a:ext cx="10213201" cy="111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61009" y="6459729"/>
            <a:ext cx="281941" cy="256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 cap="all" spc="200">
                <a:solidFill>
                  <a:srgbClr val="000000">
                    <a:alpha val="60000"/>
                  </a:srgbClr>
                </a:solidFill>
                <a:latin typeface="Goudy Old Style"/>
                <a:ea typeface="Goudy Old Style"/>
                <a:cs typeface="Goudy Old Style"/>
                <a:sym typeface="Goudy Old Sty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Goudy Old Style"/>
          <a:ea typeface="Goudy Old Style"/>
          <a:cs typeface="Goudy Old Style"/>
          <a:sym typeface="Goudy Old Style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Goudy Old Style"/>
          <a:ea typeface="Goudy Old Style"/>
          <a:cs typeface="Goudy Old Style"/>
          <a:sym typeface="Goudy Old Style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Goudy Old Style"/>
          <a:ea typeface="Goudy Old Style"/>
          <a:cs typeface="Goudy Old Style"/>
          <a:sym typeface="Goudy Old Style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Goudy Old Style"/>
          <a:ea typeface="Goudy Old Style"/>
          <a:cs typeface="Goudy Old Style"/>
          <a:sym typeface="Goudy Old Style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Goudy Old Style"/>
          <a:ea typeface="Goudy Old Style"/>
          <a:cs typeface="Goudy Old Style"/>
          <a:sym typeface="Goudy Old Style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Goudy Old Style"/>
          <a:ea typeface="Goudy Old Style"/>
          <a:cs typeface="Goudy Old Style"/>
          <a:sym typeface="Goudy Old Style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Goudy Old Style"/>
          <a:ea typeface="Goudy Old Style"/>
          <a:cs typeface="Goudy Old Style"/>
          <a:sym typeface="Goudy Old Style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Goudy Old Style"/>
          <a:ea typeface="Goudy Old Style"/>
          <a:cs typeface="Goudy Old Style"/>
          <a:sym typeface="Goudy Old Style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Goudy Old Style"/>
          <a:ea typeface="Goudy Old Style"/>
          <a:cs typeface="Goudy Old Style"/>
          <a:sym typeface="Goudy Old Style"/>
        </a:defRPr>
      </a:lvl9pPr>
    </p:titleStyle>
    <p:bodyStyle>
      <a:lvl1pPr marL="360000" marR="0" indent="-3600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>
          <a:schemeClr val="accent3"/>
        </a:buClr>
        <a:buSzPct val="100000"/>
        <a:buFontTx/>
        <a:buChar char="·"/>
        <a:tabLst/>
        <a:defRPr sz="2000" b="0" i="0" u="none" strike="noStrike" cap="none" spc="50" baseline="0">
          <a:solidFill>
            <a:srgbClr val="000000">
              <a:alpha val="60000"/>
            </a:srgbClr>
          </a:solidFill>
          <a:uFillTx/>
          <a:latin typeface="+mj-lt"/>
          <a:ea typeface="+mj-ea"/>
          <a:cs typeface="+mj-cs"/>
          <a:sym typeface="Avenir Next LT Pro"/>
        </a:defRPr>
      </a:lvl1pPr>
      <a:lvl2pPr marL="0" marR="0" indent="359999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>
          <a:schemeClr val="accent3"/>
        </a:buClr>
        <a:buSzTx/>
        <a:buFont typeface="Wingdings"/>
        <a:buNone/>
        <a:tabLst/>
        <a:defRPr sz="2000" b="0" i="0" u="none" strike="noStrike" cap="none" spc="50" baseline="0">
          <a:solidFill>
            <a:srgbClr val="000000">
              <a:alpha val="60000"/>
            </a:srgbClr>
          </a:solidFill>
          <a:uFillTx/>
          <a:latin typeface="+mj-lt"/>
          <a:ea typeface="+mj-ea"/>
          <a:cs typeface="+mj-cs"/>
          <a:sym typeface="Avenir Next LT Pro"/>
        </a:defRPr>
      </a:lvl2pPr>
      <a:lvl3pPr marL="1079999" marR="0" indent="-3600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>
          <a:schemeClr val="accent3"/>
        </a:buClr>
        <a:buSzPct val="100000"/>
        <a:buFontTx/>
        <a:buChar char="·"/>
        <a:tabLst/>
        <a:defRPr sz="2000" b="0" i="0" u="none" strike="noStrike" cap="none" spc="50" baseline="0">
          <a:solidFill>
            <a:srgbClr val="000000">
              <a:alpha val="60000"/>
            </a:srgbClr>
          </a:solidFill>
          <a:uFillTx/>
          <a:latin typeface="+mj-lt"/>
          <a:ea typeface="+mj-ea"/>
          <a:cs typeface="+mj-cs"/>
          <a:sym typeface="Avenir Next LT Pro"/>
        </a:defRPr>
      </a:lvl3pPr>
      <a:lvl4pPr marL="0" marR="0" indent="1079999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>
          <a:schemeClr val="accent3"/>
        </a:buClr>
        <a:buSzTx/>
        <a:buFont typeface="Wingdings"/>
        <a:buNone/>
        <a:tabLst/>
        <a:defRPr sz="2000" b="0" i="0" u="none" strike="noStrike" cap="none" spc="50" baseline="0">
          <a:solidFill>
            <a:srgbClr val="000000">
              <a:alpha val="60000"/>
            </a:srgbClr>
          </a:solidFill>
          <a:uFillTx/>
          <a:latin typeface="+mj-lt"/>
          <a:ea typeface="+mj-ea"/>
          <a:cs typeface="+mj-cs"/>
          <a:sym typeface="Avenir Next LT Pro"/>
        </a:defRPr>
      </a:lvl4pPr>
      <a:lvl5pPr marL="1800000" marR="0" indent="-3600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>
          <a:schemeClr val="accent3"/>
        </a:buClr>
        <a:buSzPct val="100000"/>
        <a:buFontTx/>
        <a:buChar char="·"/>
        <a:tabLst/>
        <a:defRPr sz="2000" b="0" i="0" u="none" strike="noStrike" cap="none" spc="50" baseline="0">
          <a:solidFill>
            <a:srgbClr val="000000">
              <a:alpha val="60000"/>
            </a:srgbClr>
          </a:solidFill>
          <a:uFillTx/>
          <a:latin typeface="+mj-lt"/>
          <a:ea typeface="+mj-ea"/>
          <a:cs typeface="+mj-cs"/>
          <a:sym typeface="Avenir Next LT Pro"/>
        </a:defRPr>
      </a:lvl5pPr>
      <a:lvl6pPr marL="2540000" marR="0" indent="-2540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>
          <a:schemeClr val="accent3"/>
        </a:buClr>
        <a:buSzPct val="100000"/>
        <a:buFontTx/>
        <a:buChar char="•"/>
        <a:tabLst/>
        <a:defRPr sz="2000" b="0" i="0" u="none" strike="noStrike" cap="none" spc="50" baseline="0">
          <a:solidFill>
            <a:srgbClr val="000000">
              <a:alpha val="60000"/>
            </a:srgbClr>
          </a:solidFill>
          <a:uFillTx/>
          <a:latin typeface="+mj-lt"/>
          <a:ea typeface="+mj-ea"/>
          <a:cs typeface="+mj-cs"/>
          <a:sym typeface="Avenir Next LT Pro"/>
        </a:defRPr>
      </a:lvl6pPr>
      <a:lvl7pPr marL="2997200" marR="0" indent="-2540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>
          <a:schemeClr val="accent3"/>
        </a:buClr>
        <a:buSzPct val="100000"/>
        <a:buFontTx/>
        <a:buChar char="•"/>
        <a:tabLst/>
        <a:defRPr sz="2000" b="0" i="0" u="none" strike="noStrike" cap="none" spc="50" baseline="0">
          <a:solidFill>
            <a:srgbClr val="000000">
              <a:alpha val="60000"/>
            </a:srgbClr>
          </a:solidFill>
          <a:uFillTx/>
          <a:latin typeface="+mj-lt"/>
          <a:ea typeface="+mj-ea"/>
          <a:cs typeface="+mj-cs"/>
          <a:sym typeface="Avenir Next LT Pro"/>
        </a:defRPr>
      </a:lvl7pPr>
      <a:lvl8pPr marL="3454400" marR="0" indent="-2540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>
          <a:schemeClr val="accent3"/>
        </a:buClr>
        <a:buSzPct val="100000"/>
        <a:buFontTx/>
        <a:buChar char="•"/>
        <a:tabLst/>
        <a:defRPr sz="2000" b="0" i="0" u="none" strike="noStrike" cap="none" spc="50" baseline="0">
          <a:solidFill>
            <a:srgbClr val="000000">
              <a:alpha val="60000"/>
            </a:srgbClr>
          </a:solidFill>
          <a:uFillTx/>
          <a:latin typeface="+mj-lt"/>
          <a:ea typeface="+mj-ea"/>
          <a:cs typeface="+mj-cs"/>
          <a:sym typeface="Avenir Next LT Pro"/>
        </a:defRPr>
      </a:lvl8pPr>
      <a:lvl9pPr marL="3911600" marR="0" indent="-2540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>
          <a:schemeClr val="accent3"/>
        </a:buClr>
        <a:buSzPct val="100000"/>
        <a:buFontTx/>
        <a:buChar char="•"/>
        <a:tabLst/>
        <a:defRPr sz="2000" b="0" i="0" u="none" strike="noStrike" cap="none" spc="50" baseline="0">
          <a:solidFill>
            <a:srgbClr val="000000">
              <a:alpha val="60000"/>
            </a:srgbClr>
          </a:solidFill>
          <a:uFillTx/>
          <a:latin typeface="+mj-lt"/>
          <a:ea typeface="+mj-ea"/>
          <a:cs typeface="+mj-cs"/>
          <a:sym typeface="Avenir Next LT Pr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all" spc="200" baseline="0">
          <a:solidFill>
            <a:schemeClr val="tx1"/>
          </a:solidFill>
          <a:uFillTx/>
          <a:latin typeface="+mn-lt"/>
          <a:ea typeface="+mn-ea"/>
          <a:cs typeface="+mn-cs"/>
          <a:sym typeface="Goudy Old Style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all" spc="200" baseline="0">
          <a:solidFill>
            <a:schemeClr val="tx1"/>
          </a:solidFill>
          <a:uFillTx/>
          <a:latin typeface="+mn-lt"/>
          <a:ea typeface="+mn-ea"/>
          <a:cs typeface="+mn-cs"/>
          <a:sym typeface="Goudy Old Style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all" spc="200" baseline="0">
          <a:solidFill>
            <a:schemeClr val="tx1"/>
          </a:solidFill>
          <a:uFillTx/>
          <a:latin typeface="+mn-lt"/>
          <a:ea typeface="+mn-ea"/>
          <a:cs typeface="+mn-cs"/>
          <a:sym typeface="Goudy Old Style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all" spc="200" baseline="0">
          <a:solidFill>
            <a:schemeClr val="tx1"/>
          </a:solidFill>
          <a:uFillTx/>
          <a:latin typeface="+mn-lt"/>
          <a:ea typeface="+mn-ea"/>
          <a:cs typeface="+mn-cs"/>
          <a:sym typeface="Goudy Old Style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all" spc="200" baseline="0">
          <a:solidFill>
            <a:schemeClr val="tx1"/>
          </a:solidFill>
          <a:uFillTx/>
          <a:latin typeface="+mn-lt"/>
          <a:ea typeface="+mn-ea"/>
          <a:cs typeface="+mn-cs"/>
          <a:sym typeface="Goudy Old Style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all" spc="200" baseline="0">
          <a:solidFill>
            <a:schemeClr val="tx1"/>
          </a:solidFill>
          <a:uFillTx/>
          <a:latin typeface="+mn-lt"/>
          <a:ea typeface="+mn-ea"/>
          <a:cs typeface="+mn-cs"/>
          <a:sym typeface="Goudy Old Style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all" spc="200" baseline="0">
          <a:solidFill>
            <a:schemeClr val="tx1"/>
          </a:solidFill>
          <a:uFillTx/>
          <a:latin typeface="+mn-lt"/>
          <a:ea typeface="+mn-ea"/>
          <a:cs typeface="+mn-cs"/>
          <a:sym typeface="Goudy Old Style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all" spc="200" baseline="0">
          <a:solidFill>
            <a:schemeClr val="tx1"/>
          </a:solidFill>
          <a:uFillTx/>
          <a:latin typeface="+mn-lt"/>
          <a:ea typeface="+mn-ea"/>
          <a:cs typeface="+mn-cs"/>
          <a:sym typeface="Goudy Old Style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all" spc="200" baseline="0">
          <a:solidFill>
            <a:schemeClr val="tx1"/>
          </a:solidFill>
          <a:uFillTx/>
          <a:latin typeface="+mn-lt"/>
          <a:ea typeface="+mn-ea"/>
          <a:cs typeface="+mn-cs"/>
          <a:sym typeface="Goudy Old Sty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AE3E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Title 1"/>
          <p:cNvSpPr txBox="1">
            <a:spLocks noGrp="1"/>
          </p:cNvSpPr>
          <p:nvPr>
            <p:ph type="ctrTitle"/>
          </p:nvPr>
        </p:nvSpPr>
        <p:spPr>
          <a:xfrm>
            <a:off x="7112368" y="760844"/>
            <a:ext cx="4078801" cy="2138402"/>
          </a:xfrm>
          <a:prstGeom prst="rect">
            <a:avLst/>
          </a:prstGeom>
        </p:spPr>
        <p:txBody>
          <a:bodyPr/>
          <a:lstStyle/>
          <a:p>
            <a:r>
              <a:t>Solar Radiation Prediction</a:t>
            </a:r>
          </a:p>
        </p:txBody>
      </p:sp>
      <p:sp>
        <p:nvSpPr>
          <p:cNvPr id="115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7514149" y="5228502"/>
            <a:ext cx="4078800" cy="1147763"/>
          </a:xfrm>
          <a:prstGeom prst="rect">
            <a:avLst/>
          </a:prstGeom>
        </p:spPr>
        <p:txBody>
          <a:bodyPr/>
          <a:lstStyle/>
          <a:p>
            <a:pPr lvl="2" algn="l">
              <a:lnSpc>
                <a:spcPct val="150000"/>
              </a:lnSpc>
              <a:spcBef>
                <a:spcPts val="500"/>
              </a:spcBef>
              <a:defRPr sz="1800" spc="0">
                <a:solidFill>
                  <a:srgbClr val="000000"/>
                </a:solidFill>
              </a:defRPr>
            </a:pPr>
            <a:r>
              <a:t>Mohit Matta</a:t>
            </a:r>
            <a:endParaRPr spc="50"/>
          </a:p>
          <a:p>
            <a:pPr lvl="2" algn="l">
              <a:lnSpc>
                <a:spcPct val="150000"/>
              </a:lnSpc>
              <a:spcBef>
                <a:spcPts val="500"/>
              </a:spcBef>
              <a:defRPr sz="1800" spc="0">
                <a:solidFill>
                  <a:srgbClr val="000000"/>
                </a:solidFill>
              </a:defRPr>
            </a:pPr>
            <a:r>
              <a:t>Ramakrishna Danda</a:t>
            </a:r>
          </a:p>
        </p:txBody>
      </p:sp>
      <p:sp>
        <p:nvSpPr>
          <p:cNvPr id="116" name="Rectangle 1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>
                    <a:alpha val="20000"/>
                  </a:srgbClr>
                </a:solidFill>
              </a:defRPr>
            </a:pPr>
            <a:endParaRPr/>
          </a:p>
        </p:txBody>
      </p:sp>
      <p:pic>
        <p:nvPicPr>
          <p:cNvPr id="117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27" y="940853"/>
            <a:ext cx="4999887" cy="4973638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traight Connector 12"/>
          <p:cNvSpPr/>
          <p:nvPr/>
        </p:nvSpPr>
        <p:spPr>
          <a:xfrm>
            <a:off x="8881768" y="3690870"/>
            <a:ext cx="540001" cy="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9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1118" y="3521342"/>
            <a:ext cx="1923474" cy="1533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Audio Recording.m4a" descr="Audio Recording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33516" y="3190121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31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>
            <a:spLocks noGrp="1"/>
          </p:cNvSpPr>
          <p:nvPr>
            <p:ph type="title"/>
          </p:nvPr>
        </p:nvSpPr>
        <p:spPr>
          <a:xfrm>
            <a:off x="989400" y="395288"/>
            <a:ext cx="10213200" cy="1112838"/>
          </a:xfrm>
          <a:prstGeom prst="rect">
            <a:avLst/>
          </a:prstGeom>
        </p:spPr>
        <p:txBody>
          <a:bodyPr/>
          <a:lstStyle/>
          <a:p>
            <a:r>
              <a:t>Applications and Tools</a:t>
            </a:r>
          </a:p>
        </p:txBody>
      </p:sp>
      <p:sp>
        <p:nvSpPr>
          <p:cNvPr id="16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/>
          <a:lstStyle/>
          <a:p>
            <a:pPr marL="359409" indent="-359409">
              <a:defRPr b="1" spc="0"/>
            </a:pPr>
            <a:r>
              <a:t>For exploration, dataset and model creation:</a:t>
            </a:r>
          </a:p>
          <a:p>
            <a:pPr marL="359409" lvl="1" indent="0">
              <a:spcBef>
                <a:spcPts val="500"/>
              </a:spcBef>
              <a:buClrTx/>
              <a:buSzPct val="100000"/>
              <a:buFont typeface="Arial"/>
              <a:buChar char="•"/>
              <a:defRPr spc="0">
                <a:solidFill>
                  <a:srgbClr val="000000"/>
                </a:solidFill>
              </a:defRPr>
            </a:pPr>
            <a:r>
              <a:t>Jupyter Notebook </a:t>
            </a:r>
            <a:endParaRPr i="1"/>
          </a:p>
          <a:p>
            <a:pPr marL="359409" lvl="1" indent="0">
              <a:spcBef>
                <a:spcPts val="500"/>
              </a:spcBef>
              <a:buClrTx/>
              <a:buSzPct val="100000"/>
              <a:buFont typeface="Arial"/>
              <a:buChar char="•"/>
              <a:defRPr spc="0">
                <a:solidFill>
                  <a:srgbClr val="000000"/>
                </a:solidFill>
              </a:defRPr>
            </a:pPr>
            <a:r>
              <a:t>Python,pandas, numpy,matplotlib, </a:t>
            </a:r>
            <a:endParaRPr i="1"/>
          </a:p>
          <a:p>
            <a:pPr lvl="1" indent="359409">
              <a:spcBef>
                <a:spcPts val="500"/>
              </a:spcBef>
              <a:defRPr spc="0">
                <a:solidFill>
                  <a:srgbClr val="000000"/>
                </a:solidFill>
              </a:defRPr>
            </a:pPr>
            <a:r>
              <a:t> seaborn,sklearn,pytz,plotly,scipy,keras, xgboost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420287F-923F-4BB3-B765-BC6E2CF511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20862" y="415114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/>
          <p:cNvSpPr txBox="1">
            <a:spLocks noGrp="1"/>
          </p:cNvSpPr>
          <p:nvPr>
            <p:ph type="title"/>
          </p:nvPr>
        </p:nvSpPr>
        <p:spPr>
          <a:xfrm>
            <a:off x="989400" y="395288"/>
            <a:ext cx="10213200" cy="1112838"/>
          </a:xfrm>
          <a:prstGeom prst="rect">
            <a:avLst/>
          </a:prstGeom>
        </p:spPr>
        <p:txBody>
          <a:bodyPr/>
          <a:lstStyle/>
          <a:p>
            <a:r>
              <a:t>Goal Summary</a:t>
            </a:r>
          </a:p>
        </p:txBody>
      </p:sp>
      <p:sp>
        <p:nvSpPr>
          <p:cNvPr id="12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989399" y="1714145"/>
            <a:ext cx="5404137" cy="190659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10000"/>
              </a:lnSpc>
              <a:buSzTx/>
              <a:buFont typeface="Wingdings"/>
              <a:buNone/>
              <a:defRPr sz="1600" b="1" spc="0">
                <a:solidFill>
                  <a:srgbClr val="000000"/>
                </a:solidFill>
              </a:defRPr>
            </a:pPr>
            <a:r>
              <a:t>What</a:t>
            </a:r>
            <a:r>
              <a:rPr b="0"/>
              <a:t> -To discover which statistical and machine learning techniques supply the best short-term predictions of solar radiance given historical weather data representing atmospheric conditions</a:t>
            </a:r>
          </a:p>
        </p:txBody>
      </p:sp>
      <p:sp>
        <p:nvSpPr>
          <p:cNvPr id="124" name="Content Placeholder 2"/>
          <p:cNvSpPr txBox="1"/>
          <p:nvPr/>
        </p:nvSpPr>
        <p:spPr>
          <a:xfrm>
            <a:off x="984318" y="3994501"/>
            <a:ext cx="10392696" cy="330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000"/>
              </a:spcBef>
              <a:defRPr sz="1600" b="1" spc="50"/>
            </a:pPr>
            <a:r>
              <a:t>Why </a:t>
            </a:r>
            <a:endParaRPr>
              <a:solidFill>
                <a:srgbClr val="000000">
                  <a:alpha val="60000"/>
                </a:srgb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3"/>
              </a:buClr>
              <a:buSzPct val="100000"/>
              <a:buChar char="·"/>
              <a:defRPr sz="1600" spc="50"/>
            </a:pPr>
            <a:r>
              <a:t>Energy Producers- Balance demand and supply by accurate prediction, minimize operational costs</a:t>
            </a:r>
            <a:endParaRPr>
              <a:solidFill>
                <a:srgbClr val="000000">
                  <a:alpha val="60000"/>
                </a:srgb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3"/>
              </a:buClr>
              <a:buSzPct val="100000"/>
              <a:buChar char="·"/>
              <a:defRPr sz="1600" spc="50"/>
            </a:pPr>
            <a:r>
              <a:t>Environment- Check the effect of global warming at geo locations and study cause and effect relationship with atmospheric variables, minimize pollution</a:t>
            </a:r>
            <a:endParaRPr sz="2000">
              <a:solidFill>
                <a:srgbClr val="000000">
                  <a:alpha val="60000"/>
                </a:srgb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3"/>
              </a:buClr>
              <a:buSzPct val="100000"/>
              <a:buChar char="·"/>
              <a:defRPr sz="1600" spc="50"/>
            </a:pPr>
            <a:r>
              <a:t>Health- Check and identify radiation thresholds of geo locations for health safety</a:t>
            </a:r>
          </a:p>
          <a:p>
            <a:pPr marL="285750" indent="-285750">
              <a:spcBef>
                <a:spcPts val="1000"/>
              </a:spcBef>
              <a:buClr>
                <a:schemeClr val="accent3"/>
              </a:buClr>
              <a:buSzPct val="100000"/>
              <a:buChar char="·"/>
              <a:defRPr sz="1600" spc="50"/>
            </a:pPr>
            <a:r>
              <a:t>Predict possibilities of energy generations at residential places with similar or different atmospheric conditions</a:t>
            </a:r>
          </a:p>
          <a:p>
            <a:pPr>
              <a:lnSpc>
                <a:spcPct val="150000"/>
              </a:lnSpc>
              <a:spcBef>
                <a:spcPts val="1000"/>
              </a:spcBef>
              <a:defRPr sz="2000" spc="50"/>
            </a:pPr>
            <a:endParaRPr/>
          </a:p>
        </p:txBody>
      </p:sp>
      <p:sp>
        <p:nvSpPr>
          <p:cNvPr id="125" name="Content Placeholder 2"/>
          <p:cNvSpPr txBox="1"/>
          <p:nvPr/>
        </p:nvSpPr>
        <p:spPr>
          <a:xfrm>
            <a:off x="6956140" y="1211790"/>
            <a:ext cx="4985317" cy="392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59409" indent="-359409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SzPct val="100000"/>
              <a:buChar char="·"/>
              <a:defRPr sz="1600" spc="50"/>
            </a:pPr>
            <a:endParaRPr/>
          </a:p>
          <a:p>
            <a:pPr>
              <a:spcBef>
                <a:spcPts val="1000"/>
              </a:spcBef>
              <a:defRPr sz="1600" b="1" spc="50"/>
            </a:pPr>
            <a:r>
              <a:t>How</a:t>
            </a:r>
            <a:r>
              <a:rPr b="0"/>
              <a:t>- Explore and predict solar radiations using below distinct machine learning techniques:</a:t>
            </a:r>
          </a:p>
          <a:p>
            <a:pPr marL="359409" indent="-359409">
              <a:spcBef>
                <a:spcPts val="1000"/>
              </a:spcBef>
              <a:buClr>
                <a:schemeClr val="accent3"/>
              </a:buClr>
              <a:buSzPct val="100000"/>
              <a:buChar char="·"/>
              <a:defRPr sz="1600" spc="50"/>
            </a:pPr>
            <a:r>
              <a:t>Logistic Regression</a:t>
            </a:r>
          </a:p>
          <a:p>
            <a:pPr marL="359409" indent="-359409">
              <a:spcBef>
                <a:spcPts val="1000"/>
              </a:spcBef>
              <a:buClr>
                <a:schemeClr val="accent3"/>
              </a:buClr>
              <a:buSzPct val="100000"/>
              <a:buChar char="·"/>
              <a:defRPr sz="1600" spc="50"/>
            </a:pPr>
            <a:r>
              <a:t>Random Forest Regression</a:t>
            </a:r>
          </a:p>
          <a:p>
            <a:pPr marL="359409" indent="-359409">
              <a:spcBef>
                <a:spcPts val="1000"/>
              </a:spcBef>
              <a:buClr>
                <a:schemeClr val="accent3"/>
              </a:buClr>
              <a:buSzPct val="100000"/>
              <a:buChar char="·"/>
              <a:defRPr sz="1600" spc="50"/>
            </a:pPr>
            <a:r>
              <a:t>Support Vector Machine Regression</a:t>
            </a:r>
          </a:p>
          <a:p>
            <a:pPr marL="359409" indent="-359409">
              <a:spcBef>
                <a:spcPts val="1000"/>
              </a:spcBef>
              <a:buClr>
                <a:schemeClr val="accent3"/>
              </a:buClr>
              <a:buSzPct val="100000"/>
              <a:buChar char="·"/>
              <a:defRPr sz="1600" spc="50"/>
            </a:pPr>
            <a:r>
              <a:t>XGradient Boost Regression</a:t>
            </a:r>
          </a:p>
          <a:p>
            <a:pPr marL="359409" indent="-359409">
              <a:spcBef>
                <a:spcPts val="1000"/>
              </a:spcBef>
              <a:buClr>
                <a:schemeClr val="accent3"/>
              </a:buClr>
              <a:buSzPct val="100000"/>
              <a:buChar char="·"/>
              <a:defRPr sz="1600" spc="50"/>
            </a:pPr>
            <a:r>
              <a:t>Neural Network Regression</a:t>
            </a:r>
          </a:p>
          <a:p>
            <a:pPr>
              <a:lnSpc>
                <a:spcPct val="150000"/>
              </a:lnSpc>
              <a:spcBef>
                <a:spcPts val="1000"/>
              </a:spcBef>
              <a:defRPr sz="2000" spc="50"/>
            </a:pPr>
            <a:endParaRPr/>
          </a:p>
        </p:txBody>
      </p:sp>
      <p:pic>
        <p:nvPicPr>
          <p:cNvPr id="126" name="Audio Recording.m4a" descr="Audio Recording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423" fill="hold"/>
                                        <p:tgtEl>
                                          <p:spTgt spid="1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2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954499" y="127715"/>
            <a:ext cx="10213200" cy="1112838"/>
          </a:xfrm>
          <a:prstGeom prst="rect">
            <a:avLst/>
          </a:prstGeom>
        </p:spPr>
        <p:txBody>
          <a:bodyPr/>
          <a:lstStyle/>
          <a:p>
            <a:r>
              <a:t>Exploratory Data Analysis : Data Visualization</a:t>
            </a:r>
          </a:p>
        </p:txBody>
      </p:sp>
      <p:pic>
        <p:nvPicPr>
          <p:cNvPr id="129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69" y="2196788"/>
            <a:ext cx="4380555" cy="2631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938" y="1201731"/>
            <a:ext cx="5242791" cy="2184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6" descr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938" y="3857923"/>
            <a:ext cx="5283201" cy="2629012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extBox 2"/>
          <p:cNvSpPr txBox="1"/>
          <p:nvPr/>
        </p:nvSpPr>
        <p:spPr>
          <a:xfrm>
            <a:off x="907768" y="5282812"/>
            <a:ext cx="4414250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t>Fig1: box-and-whisker</a:t>
            </a:r>
          </a:p>
          <a:p>
            <a:pPr>
              <a:defRPr sz="1200"/>
            </a:pPr>
            <a:r>
              <a:t>Pressure and Time SunRise has the largest effect on radiation with no outliers with in the inter quartile range variability.</a:t>
            </a:r>
          </a:p>
        </p:txBody>
      </p:sp>
      <p:sp>
        <p:nvSpPr>
          <p:cNvPr id="133" name="TextBox 7"/>
          <p:cNvSpPr txBox="1"/>
          <p:nvPr/>
        </p:nvSpPr>
        <p:spPr>
          <a:xfrm>
            <a:off x="5497219" y="6550873"/>
            <a:ext cx="683985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Fig3: Humidity has slight edge of an effect on radiation but not significant when temp above 60 </a:t>
            </a:r>
          </a:p>
        </p:txBody>
      </p:sp>
      <p:sp>
        <p:nvSpPr>
          <p:cNvPr id="134" name="TextBox 6"/>
          <p:cNvSpPr txBox="1"/>
          <p:nvPr/>
        </p:nvSpPr>
        <p:spPr>
          <a:xfrm>
            <a:off x="5840410" y="3508688"/>
            <a:ext cx="630470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Fig2: Wind direction has no effect on Radiation when Temperatures goes beyond 55</a:t>
            </a:r>
          </a:p>
        </p:txBody>
      </p:sp>
      <p:pic>
        <p:nvPicPr>
          <p:cNvPr id="135" name="Audio Recording.m4a" descr="Audio Recording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10811" y="3133937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71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3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42621" y="174249"/>
            <a:ext cx="10213200" cy="694029"/>
          </a:xfrm>
          <a:prstGeom prst="rect">
            <a:avLst/>
          </a:prstGeom>
        </p:spPr>
        <p:txBody>
          <a:bodyPr/>
          <a:lstStyle/>
          <a:p>
            <a:r>
              <a:t>Exploratory Data Analysis : Data Visualization</a:t>
            </a:r>
          </a:p>
        </p:txBody>
      </p:sp>
      <p:sp>
        <p:nvSpPr>
          <p:cNvPr id="138" name="TextBox 2"/>
          <p:cNvSpPr txBox="1"/>
          <p:nvPr/>
        </p:nvSpPr>
        <p:spPr>
          <a:xfrm>
            <a:off x="1250958" y="4957071"/>
            <a:ext cx="441425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Fig4: Average Radiation Vs Day Length: Most Radiation is captured when day length is between 680 and 740 minutes</a:t>
            </a:r>
          </a:p>
        </p:txBody>
      </p:sp>
      <p:sp>
        <p:nvSpPr>
          <p:cNvPr id="139" name="TextBox 7"/>
          <p:cNvSpPr txBox="1"/>
          <p:nvPr/>
        </p:nvSpPr>
        <p:spPr>
          <a:xfrm>
            <a:off x="6084716" y="3427255"/>
            <a:ext cx="683985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Fig5: Month vs Radiation: 3 months is very less data to conclude relation with radiation</a:t>
            </a:r>
          </a:p>
        </p:txBody>
      </p:sp>
      <p:sp>
        <p:nvSpPr>
          <p:cNvPr id="140" name="TextBox 6"/>
          <p:cNvSpPr txBox="1"/>
          <p:nvPr/>
        </p:nvSpPr>
        <p:spPr>
          <a:xfrm>
            <a:off x="6084714" y="6265850"/>
            <a:ext cx="630470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t>Fig 6 : Average Radiation Vs Time of day shows radiations are highest during </a:t>
            </a:r>
          </a:p>
          <a:p>
            <a:pPr>
              <a:defRPr sz="1200"/>
            </a:pPr>
            <a:r>
              <a:t>afternoon hours when temperature is maximum </a:t>
            </a:r>
          </a:p>
        </p:txBody>
      </p:sp>
      <p:pic>
        <p:nvPicPr>
          <p:cNvPr id="141" name="Picture 11" descr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151" y="3797422"/>
            <a:ext cx="4511531" cy="2324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12" descr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04" y="1911614"/>
            <a:ext cx="5430557" cy="2854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icture 13" descr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163" y="1154614"/>
            <a:ext cx="4145050" cy="2175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Audio Recording.m4a" descr="Audio Recording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82269" y="311033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6" fill="hold"/>
                                        <p:tgtEl>
                                          <p:spTgt spid="1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4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xfrm>
            <a:off x="989400" y="395288"/>
            <a:ext cx="10213200" cy="1112838"/>
          </a:xfrm>
          <a:prstGeom prst="rect">
            <a:avLst/>
          </a:prstGeom>
        </p:spPr>
        <p:txBody>
          <a:bodyPr/>
          <a:lstStyle/>
          <a:p>
            <a:r>
              <a:t>Exploratory Data Analysis : Feature Correlation</a:t>
            </a:r>
          </a:p>
        </p:txBody>
      </p:sp>
      <p:pic>
        <p:nvPicPr>
          <p:cNvPr id="147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537" y="1916833"/>
            <a:ext cx="6008698" cy="46290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extBox 7"/>
          <p:cNvSpPr txBox="1"/>
          <p:nvPr/>
        </p:nvSpPr>
        <p:spPr>
          <a:xfrm>
            <a:off x="1271846" y="2299854"/>
            <a:ext cx="2651762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Radiation is positively correlated with Temperature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Radiation is slightly positively correlated with Atmospheric Pressure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Radiation is weakly correlated to Humidity,Wind Direction and Wind speed</a:t>
            </a:r>
          </a:p>
        </p:txBody>
      </p:sp>
      <p:pic>
        <p:nvPicPr>
          <p:cNvPr id="149" name="Audio Recording.m4a" descr="Audio Recording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40638" y="3192949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96" fill="hold"/>
                                        <p:tgtEl>
                                          <p:spTgt spid="1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4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989400" y="395288"/>
            <a:ext cx="10213200" cy="1112838"/>
          </a:xfrm>
          <a:prstGeom prst="rect">
            <a:avLst/>
          </a:prstGeom>
        </p:spPr>
        <p:txBody>
          <a:bodyPr/>
          <a:lstStyle/>
          <a:p>
            <a:r>
              <a:t>Exploratory Data Analysis : Feature Importance based on feature score</a:t>
            </a:r>
          </a:p>
        </p:txBody>
      </p:sp>
      <p:pic>
        <p:nvPicPr>
          <p:cNvPr id="15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771" y="1685925"/>
            <a:ext cx="8422458" cy="404019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TextBox 2"/>
          <p:cNvSpPr txBox="1"/>
          <p:nvPr/>
        </p:nvSpPr>
        <p:spPr>
          <a:xfrm>
            <a:off x="1861724" y="5905208"/>
            <a:ext cx="880592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Fig7: Temperature feature has the clear advantage along with daylength to be used as independent variables.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6B71390-FD30-41A9-9574-F72644F1AB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5778" y="613468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>
            <a:spLocks noGrp="1"/>
          </p:cNvSpPr>
          <p:nvPr>
            <p:ph type="title"/>
          </p:nvPr>
        </p:nvSpPr>
        <p:spPr>
          <a:xfrm>
            <a:off x="989400" y="395288"/>
            <a:ext cx="10213200" cy="1112838"/>
          </a:xfrm>
          <a:prstGeom prst="rect">
            <a:avLst/>
          </a:prstGeom>
        </p:spPr>
        <p:txBody>
          <a:bodyPr/>
          <a:lstStyle/>
          <a:p>
            <a:r>
              <a:t>Machine Learning: Forecasting</a:t>
            </a:r>
          </a:p>
        </p:txBody>
      </p:sp>
      <p:pic>
        <p:nvPicPr>
          <p:cNvPr id="156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43" y="2233178"/>
            <a:ext cx="4197331" cy="2938756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TextBox 4"/>
          <p:cNvSpPr txBox="1"/>
          <p:nvPr/>
        </p:nvSpPr>
        <p:spPr>
          <a:xfrm>
            <a:off x="7000701" y="2230581"/>
            <a:ext cx="4522124" cy="317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59409" indent="-359409">
              <a:spcBef>
                <a:spcPts val="1000"/>
              </a:spcBef>
              <a:buSzPct val="100000"/>
              <a:buFont typeface="Helvetica"/>
              <a:buChar char=""/>
              <a:defRPr sz="2400"/>
            </a:pPr>
            <a:r>
              <a:t>Logistic Regression</a:t>
            </a:r>
          </a:p>
          <a:p>
            <a:pPr marL="359409" indent="-359409">
              <a:spcBef>
                <a:spcPts val="1000"/>
              </a:spcBef>
              <a:buSzPct val="100000"/>
              <a:buFont typeface="Helvetica"/>
              <a:buChar char=""/>
              <a:defRPr sz="2400"/>
            </a:pPr>
            <a:r>
              <a:t>Random Forest Regression</a:t>
            </a:r>
          </a:p>
          <a:p>
            <a:pPr marL="359409" indent="-359409">
              <a:spcBef>
                <a:spcPts val="1000"/>
              </a:spcBef>
              <a:buSzPct val="100000"/>
              <a:buFont typeface="Helvetica"/>
              <a:buChar char=""/>
              <a:defRPr sz="2400"/>
            </a:pPr>
            <a:r>
              <a:t>Support Vector Machine Regression</a:t>
            </a:r>
          </a:p>
          <a:p>
            <a:pPr marL="359409" indent="-359409">
              <a:spcBef>
                <a:spcPts val="1000"/>
              </a:spcBef>
              <a:buSzPct val="100000"/>
              <a:buFont typeface="Helvetica"/>
              <a:buChar char=""/>
              <a:defRPr sz="2400"/>
            </a:pPr>
            <a:r>
              <a:t>XGradient Boost Regression</a:t>
            </a:r>
          </a:p>
          <a:p>
            <a:pPr marL="359409" indent="-359409">
              <a:spcBef>
                <a:spcPts val="1000"/>
              </a:spcBef>
              <a:buSzPct val="100000"/>
              <a:buFont typeface="Helvetica"/>
              <a:buChar char=""/>
              <a:defRPr sz="2400"/>
            </a:pPr>
            <a:r>
              <a:t>Neural Network Regression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2DEF866-54E4-4064-920F-A4355FC2CA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>
            <a:spLocks noGrp="1"/>
          </p:cNvSpPr>
          <p:nvPr>
            <p:ph type="title"/>
          </p:nvPr>
        </p:nvSpPr>
        <p:spPr>
          <a:xfrm>
            <a:off x="989400" y="395288"/>
            <a:ext cx="10213200" cy="1112838"/>
          </a:xfrm>
          <a:prstGeom prst="rect">
            <a:avLst/>
          </a:prstGeom>
        </p:spPr>
        <p:txBody>
          <a:bodyPr/>
          <a:lstStyle/>
          <a:p>
            <a:r>
              <a:t>Machine Learning: Model Comparison</a:t>
            </a:r>
          </a:p>
        </p:txBody>
      </p:sp>
      <p:pic>
        <p:nvPicPr>
          <p:cNvPr id="1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409" y="1648337"/>
            <a:ext cx="5326053" cy="4076005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extBox 2"/>
          <p:cNvSpPr txBox="1"/>
          <p:nvPr/>
        </p:nvSpPr>
        <p:spPr>
          <a:xfrm>
            <a:off x="174852" y="5806323"/>
            <a:ext cx="465273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Fig8:compared against each other, XGradient Boost has best performing model with R-Squared value of 0.81.</a:t>
            </a:r>
          </a:p>
        </p:txBody>
      </p:sp>
      <p:sp>
        <p:nvSpPr>
          <p:cNvPr id="163" name="TextBox 9"/>
          <p:cNvSpPr txBox="1"/>
          <p:nvPr/>
        </p:nvSpPr>
        <p:spPr>
          <a:xfrm>
            <a:off x="5927660" y="5806321"/>
            <a:ext cx="5455455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Fig9: Actual vs prediction validation inline with R-Squared at 0.81</a:t>
            </a:r>
          </a:p>
        </p:txBody>
      </p:sp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F65DBF7F-28B3-4F9F-8E2B-39D26B419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5" y="1689443"/>
            <a:ext cx="6000237" cy="4064243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BCD5E81-A8A4-4D8C-8464-59B10BE4AD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15951" y="603621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1"/>
          <p:cNvSpPr txBox="1">
            <a:spLocks noGrp="1"/>
          </p:cNvSpPr>
          <p:nvPr>
            <p:ph type="title"/>
          </p:nvPr>
        </p:nvSpPr>
        <p:spPr>
          <a:xfrm>
            <a:off x="989400" y="395288"/>
            <a:ext cx="10213200" cy="1112838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16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/>
          <a:lstStyle/>
          <a:p>
            <a:pPr marL="359409" indent="-359409">
              <a:defRPr spc="0">
                <a:solidFill>
                  <a:srgbClr val="000000"/>
                </a:solidFill>
              </a:defRPr>
            </a:pPr>
            <a:r>
              <a:t>RMSE, R-Squared and MAE values were compared for all models, XGradient Boost seemed to be the best performing model without extracting best features with R-Squared value of 0.81.</a:t>
            </a:r>
          </a:p>
          <a:p>
            <a:pPr marL="359409" indent="-359409">
              <a:defRPr spc="0">
                <a:solidFill>
                  <a:srgbClr val="000000"/>
                </a:solidFill>
              </a:defRPr>
            </a:pPr>
            <a:r>
              <a:t>After tuning the parameters and applying feature reduction for random forest regression model, we were able to achieve </a:t>
            </a:r>
            <a:r>
              <a:rPr>
                <a:solidFill>
                  <a:srgbClr val="000000">
                    <a:alpha val="60000"/>
                  </a:srgbClr>
                </a:solidFill>
              </a:rPr>
              <a:t>the lowest mean square error of 0.70</a:t>
            </a:r>
            <a:r>
              <a:t> and most of the predicted values feel close to actual values.</a:t>
            </a:r>
          </a:p>
          <a:p>
            <a:pPr marL="359409" indent="-359409">
              <a:defRPr spc="0">
                <a:solidFill>
                  <a:srgbClr val="000000"/>
                </a:solidFill>
              </a:defRPr>
            </a:pPr>
            <a:r>
              <a:t>Some of effects of cloud coverage and rain is ignored directly, they may still be indirectly playing role through temperature and humidity.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CC6245-2BA4-4096-B8AF-DB3B2D045C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1884" y="554384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rostyVTI">
  <a:themeElements>
    <a:clrScheme name="FrostyVTI">
      <a:dk1>
        <a:srgbClr val="000000"/>
      </a:dk1>
      <a:lt1>
        <a:srgbClr val="DAE3E3"/>
      </a:lt1>
      <a:dk2>
        <a:srgbClr val="A7A7A7"/>
      </a:dk2>
      <a:lt2>
        <a:srgbClr val="53535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0000FF"/>
      </a:hlink>
      <a:folHlink>
        <a:srgbClr val="FF00FF"/>
      </a:folHlink>
    </a:clrScheme>
    <a:fontScheme name="FrostyVTI">
      <a:majorFont>
        <a:latin typeface="Avenir Next LT Pro"/>
        <a:ea typeface="Avenir Next LT Pro"/>
        <a:cs typeface="Avenir Next LT Pro"/>
      </a:majorFont>
      <a:minorFont>
        <a:latin typeface="Helvetica"/>
        <a:ea typeface="Helvetica"/>
        <a:cs typeface="Helvetica"/>
      </a:minorFont>
    </a:fontScheme>
    <a:fmtScheme name="Frosty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079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079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styVTI">
  <a:themeElements>
    <a:clrScheme name="Frosty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0000FF"/>
      </a:hlink>
      <a:folHlink>
        <a:srgbClr val="FF00FF"/>
      </a:folHlink>
    </a:clrScheme>
    <a:fontScheme name="FrostyVTI">
      <a:majorFont>
        <a:latin typeface="Avenir Next LT Pro"/>
        <a:ea typeface="Avenir Next LT Pro"/>
        <a:cs typeface="Avenir Next LT Pro"/>
      </a:majorFont>
      <a:minorFont>
        <a:latin typeface="Helvetica"/>
        <a:ea typeface="Helvetica"/>
        <a:cs typeface="Helvetica"/>
      </a:minorFont>
    </a:fontScheme>
    <a:fmtScheme name="Frosty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079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079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493</Words>
  <Application>Microsoft Office PowerPoint</Application>
  <PresentationFormat>Widescreen</PresentationFormat>
  <Paragraphs>51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Next LT Pro</vt:lpstr>
      <vt:lpstr>Goudy Old Style</vt:lpstr>
      <vt:lpstr>Helvetica</vt:lpstr>
      <vt:lpstr>Wingdings</vt:lpstr>
      <vt:lpstr>FrostyVTI</vt:lpstr>
      <vt:lpstr>Solar Radiation Prediction</vt:lpstr>
      <vt:lpstr>Goal Summary</vt:lpstr>
      <vt:lpstr>Exploratory Data Analysis : Data Visualization</vt:lpstr>
      <vt:lpstr>Exploratory Data Analysis : Data Visualization</vt:lpstr>
      <vt:lpstr>Exploratory Data Analysis : Feature Correlation</vt:lpstr>
      <vt:lpstr>Exploratory Data Analysis : Feature Importance based on feature score</vt:lpstr>
      <vt:lpstr>Machine Learning: Forecasting</vt:lpstr>
      <vt:lpstr>Machine Learning: Model Comparison</vt:lpstr>
      <vt:lpstr>Conclusion</vt:lpstr>
      <vt:lpstr>Applications and Tools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Radiation Prediction</dc:title>
  <dc:creator>Rama Danda</dc:creator>
  <cp:lastModifiedBy>Rama Danda</cp:lastModifiedBy>
  <cp:revision>3</cp:revision>
  <dcterms:modified xsi:type="dcterms:W3CDTF">2021-03-02T21:48:21Z</dcterms:modified>
</cp:coreProperties>
</file>